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  <p:embeddedFont>
      <p:font typeface="Telegraf" panose="020B0604020202020204" charset="0"/>
      <p:regular r:id="rId19"/>
    </p:embeddedFont>
    <p:embeddedFont>
      <p:font typeface="Telegraf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morning/afternoon everyone.  Today, I'll be providing my review of the study 'Evaluating COVID-19 Feature Contributions to Bitcoin Return Forecasting', written by Imen Mahmoud and Andrei Velichko and published in July 2025.</a:t>
            </a:r>
          </a:p>
          <a:p>
            <a:r>
              <a:rPr lang="en-US"/>
              <a:t> I'll guide you through the context, technique, results, and consequences — as well as how I'm applying this approach to Ethereum.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model demonstrated reasonable statistical accuracy, but most crucially, COVID-related features had predictive utility.</a:t>
            </a:r>
          </a:p>
          <a:p>
            <a:r>
              <a:rPr lang="en-US"/>
              <a:t> Directional Accuracy was just above 50%, and Sharpe Ratio improved relative to some baselines, demonstrating that even minor predicted signals could be valuable in trading scenarios.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Takeaways:</a:t>
            </a:r>
          </a:p>
          <a:p>
            <a:endParaRPr lang="en-US"/>
          </a:p>
          <a:p>
            <a:r>
              <a:rPr lang="en-US"/>
              <a:t> Pandemic macro-health factors have prognostic significance for bitcoin.</a:t>
            </a:r>
          </a:p>
          <a:p>
            <a:endParaRPr lang="en-US"/>
          </a:p>
          <a:p>
            <a:r>
              <a:rPr lang="en-US"/>
              <a:t> Non-financial signals can work with standard technical indicators.</a:t>
            </a:r>
          </a:p>
          <a:p>
            <a:endParaRPr lang="en-US"/>
          </a:p>
          <a:p>
            <a:r>
              <a:rPr lang="en-US"/>
              <a:t> During times of crisis, investors and portfolio managers may profit from monitoring public health data.</a:t>
            </a:r>
          </a:p>
          <a:p>
            <a:endParaRPr lang="en-US"/>
          </a:p>
          <a:p>
            <a:r>
              <a:rPr lang="en-US"/>
              <a:t> This creates chances for real-time dashboards that combine health data with market information." However, there are limits:</a:t>
            </a:r>
          </a:p>
          <a:p>
            <a:endParaRPr lang="en-US"/>
          </a:p>
          <a:p>
            <a:r>
              <a:rPr lang="en-US"/>
              <a:t> The findings are COVID-specific, hence they may not be applicable outside of pandemic conditions.</a:t>
            </a:r>
          </a:p>
          <a:p>
            <a:endParaRPr lang="en-US"/>
          </a:p>
          <a:p>
            <a:r>
              <a:rPr lang="en-US"/>
              <a:t> The quality of pandemic data varied by source.</a:t>
            </a:r>
          </a:p>
          <a:p>
            <a:endParaRPr lang="en-US"/>
          </a:p>
          <a:p>
            <a:r>
              <a:rPr lang="en-US"/>
              <a:t> The model's intricacy may make it less understandable to non-technical consumers.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However, there are limits:</a:t>
            </a:r>
          </a:p>
          <a:p>
            <a:endParaRPr lang="en-US"/>
          </a:p>
          <a:p>
            <a:r>
              <a:rPr lang="en-US"/>
              <a:t>The findings are COVID-specific, hence they may not be applicable outside of pandemic conditions.</a:t>
            </a:r>
          </a:p>
          <a:p>
            <a:endParaRPr lang="en-US"/>
          </a:p>
          <a:p>
            <a:r>
              <a:rPr lang="en-US"/>
              <a:t>The quality of pandemic data varied by source.</a:t>
            </a:r>
          </a:p>
          <a:p>
            <a:endParaRPr lang="en-US"/>
          </a:p>
          <a:p>
            <a:r>
              <a:rPr lang="en-US"/>
              <a:t>The model's intricacy may make it less understandable to non-technical consumers.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extend the research, I applied a similar methodology to Ethereum returns using COVID vaccination data.</a:t>
            </a:r>
          </a:p>
          <a:p>
            <a:r>
              <a:rPr lang="en-US"/>
              <a:t>This includes rolling window feature engineering, LightGBM modeling, and Genetic Algorithm optimization.</a:t>
            </a:r>
          </a:p>
          <a:p>
            <a:r>
              <a:rPr lang="en-US"/>
              <a:t>I’ll compare statistical and financial performance to see if ETH behaves similarly to BTC in response to pandemic indicators.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COVID-19 epidemic impacted more than simply health; it also disturbed financial markets, including cryptocurrencies.</a:t>
            </a:r>
          </a:p>
          <a:p>
            <a:r>
              <a:rPr lang="en-US"/>
              <a:t> Bitcoin, the largest cryptocurrency, saw considerable volatility throughout this period.  The theory is that macro-health measures, such as vaccination rates, may have influenced investor mood and price changes.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Investors typically rely on market data and technical indications.  However, during COVID, public health statistics may have influenced pricing dynamics.</a:t>
            </a:r>
          </a:p>
          <a:p>
            <a:r>
              <a:rPr lang="en-US"/>
              <a:t> The research examines the question of whether COVID-related measures can improve Bitcoin return forecasts.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paper set out to:</a:t>
            </a:r>
          </a:p>
          <a:p>
            <a:endParaRPr lang="en-US"/>
          </a:p>
          <a:p>
            <a:r>
              <a:rPr lang="en-US"/>
              <a:t> Use COVID-related features to forecast Bitcoin's daily returns.</a:t>
            </a:r>
          </a:p>
          <a:p>
            <a:endParaRPr lang="en-US"/>
          </a:p>
          <a:p>
            <a:r>
              <a:rPr lang="en-US"/>
              <a:t> Use LightGBM for modeling.</a:t>
            </a:r>
          </a:p>
          <a:p>
            <a:endParaRPr lang="en-US"/>
          </a:p>
          <a:p>
            <a:r>
              <a:rPr lang="en-US"/>
              <a:t> Use a Genetic Algorithm to choose features and tune hyperparameters.</a:t>
            </a:r>
          </a:p>
          <a:p>
            <a:endParaRPr lang="en-US"/>
          </a:p>
          <a:p>
            <a:r>
              <a:rPr lang="en-US"/>
              <a:t> Evaluate both predicted accuracy and trading performance metrics.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dataset includes two sources:</a:t>
            </a:r>
          </a:p>
          <a:p>
            <a:endParaRPr lang="en-US"/>
          </a:p>
          <a:p>
            <a:r>
              <a:rPr lang="en-US"/>
              <a:t> Bitcoin's historical prices and returns.</a:t>
            </a:r>
          </a:p>
          <a:p>
            <a:endParaRPr lang="en-US"/>
          </a:p>
          <a:p>
            <a:r>
              <a:rPr lang="en-US"/>
              <a:t> Pandemic data include indicators such as the number of people fully vaccinated per hundred, booster doses, smoothed daily vaccinations, and so on.</a:t>
            </a:r>
          </a:p>
          <a:p>
            <a:r>
              <a:rPr lang="en-US"/>
              <a:t> They aligned the two datasets on a daily basis for analysis.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They concentrated on vaccination-related characteristics and developed rolling statistics, such as 14-day moving averages, medians, 75th percentiles, ranges, and day-to-day changes, to capture short-term patterns in pandemic data.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basic model is LightGBM, a gradient boosting framework known for efficiently processing tabular data.</a:t>
            </a:r>
          </a:p>
          <a:p>
            <a:r>
              <a:rPr lang="en-US"/>
              <a:t> They did not train it just once.  Instead, they employed a Genetic Algorithm to choose features while tuning parameters such as learning rate, number of leaves, and maximum depth.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Genetic Algorithm works similarly to evolution, beginning with random'solutions' (in this case, feature sets and parameters), assessing them, selecting the best ones, and breeding new candidates.</a:t>
            </a:r>
          </a:p>
          <a:p>
            <a:r>
              <a:rPr lang="en-US"/>
              <a:t> This enables an effective search across a wide combination space, particularly when feature selection and hyperparameter adjustment are performed concurrently.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They evaluated performance not just with statistical metrics like RMSE, MAE, and MAPE, but also with financial performance indicators:</a:t>
            </a:r>
          </a:p>
          <a:p>
            <a:endParaRPr lang="en-US"/>
          </a:p>
          <a:p>
            <a:r>
              <a:rPr lang="en-US"/>
              <a:t>Sharpe Ratio</a:t>
            </a:r>
          </a:p>
          <a:p>
            <a:endParaRPr lang="en-US"/>
          </a:p>
          <a:p>
            <a:r>
              <a:rPr lang="en-US"/>
              <a:t>Maximum Drawdown</a:t>
            </a:r>
          </a:p>
          <a:p>
            <a:endParaRPr lang="en-US"/>
          </a:p>
          <a:p>
            <a:r>
              <a:rPr lang="en-US"/>
              <a:t>Total Return</a:t>
            </a:r>
          </a:p>
          <a:p>
            <a:endParaRPr lang="en-US"/>
          </a:p>
          <a:p>
            <a:r>
              <a:rPr lang="en-US"/>
              <a:t>Directional Accuracy (how often the model predicts the correct price direction)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4.sv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sv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28549" y="-5476093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377028" y="-2722710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4803089" y="7069163"/>
            <a:ext cx="9606178" cy="9606178"/>
          </a:xfrm>
          <a:custGeom>
            <a:avLst/>
            <a:gdLst/>
            <a:ahLst/>
            <a:cxnLst/>
            <a:rect l="l" t="t" r="r" b="b"/>
            <a:pathLst>
              <a:path w="9606178" h="9606178">
                <a:moveTo>
                  <a:pt x="0" y="0"/>
                </a:moveTo>
                <a:lnTo>
                  <a:pt x="9606178" y="0"/>
                </a:lnTo>
                <a:lnTo>
                  <a:pt x="9606178" y="9606178"/>
                </a:lnTo>
                <a:lnTo>
                  <a:pt x="0" y="9606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356303" y="1169525"/>
            <a:ext cx="6902997" cy="6842595"/>
          </a:xfrm>
          <a:custGeom>
            <a:avLst/>
            <a:gdLst/>
            <a:ahLst/>
            <a:cxnLst/>
            <a:rect l="l" t="t" r="r" b="b"/>
            <a:pathLst>
              <a:path w="6902997" h="6842595">
                <a:moveTo>
                  <a:pt x="0" y="0"/>
                </a:moveTo>
                <a:lnTo>
                  <a:pt x="6902997" y="0"/>
                </a:lnTo>
                <a:lnTo>
                  <a:pt x="6902997" y="6842595"/>
                </a:lnTo>
                <a:lnTo>
                  <a:pt x="0" y="6842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1001269" y="5804246"/>
            <a:ext cx="3548304" cy="3313229"/>
          </a:xfrm>
          <a:custGeom>
            <a:avLst/>
            <a:gdLst/>
            <a:ahLst/>
            <a:cxnLst/>
            <a:rect l="l" t="t" r="r" b="b"/>
            <a:pathLst>
              <a:path w="3548304" h="3313229">
                <a:moveTo>
                  <a:pt x="0" y="0"/>
                </a:moveTo>
                <a:lnTo>
                  <a:pt x="3548304" y="0"/>
                </a:lnTo>
                <a:lnTo>
                  <a:pt x="3548304" y="3313229"/>
                </a:lnTo>
                <a:lnTo>
                  <a:pt x="0" y="3313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1012603"/>
            <a:ext cx="9327603" cy="357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EVALUATING COVID-19 FEATURE CONTRIBUTIONS TO BITCOIN RETURN FORECASTING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57775"/>
            <a:ext cx="8948362" cy="13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PUBLICATION DATE: JULY 2025</a:t>
            </a:r>
          </a:p>
          <a:p>
            <a:pPr algn="l">
              <a:lnSpc>
                <a:spcPts val="3497"/>
              </a:lnSpc>
            </a:pPr>
            <a:r>
              <a:rPr lang="en-US" sz="2498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DOI: 10.48550/ARXIV.2508.00078</a:t>
            </a:r>
          </a:p>
          <a:p>
            <a:pPr algn="l">
              <a:lnSpc>
                <a:spcPts val="3497"/>
              </a:lnSpc>
            </a:pPr>
            <a:r>
              <a:rPr lang="en-US" sz="2498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AUTHORS: IMEN MAHMOUD, ANDREI VELICHKO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16788"/>
            <a:ext cx="8115300" cy="209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9"/>
              </a:lnSpc>
              <a:spcBef>
                <a:spcPct val="0"/>
              </a:spcBef>
            </a:pPr>
            <a:r>
              <a:rPr lang="en-US" sz="3999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</a:t>
            </a: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resented by: Giovanny Theotista</a:t>
            </a:r>
          </a:p>
          <a:p>
            <a:pPr marL="0" lvl="0" indent="0" algn="l">
              <a:lnSpc>
                <a:spcPts val="4119"/>
              </a:lnSpc>
              <a:spcBef>
                <a:spcPct val="0"/>
              </a:spcBef>
            </a:pP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For: Mandiri Sekuritas Technical Test – Data Scientist</a:t>
            </a:r>
          </a:p>
          <a:p>
            <a:pPr marL="0" lvl="0" indent="0" algn="l">
              <a:lnSpc>
                <a:spcPts val="4119"/>
              </a:lnSpc>
              <a:spcBef>
                <a:spcPct val="0"/>
              </a:spcBef>
            </a:pP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Date: 9 August 2025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618617" y="413087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2921"/>
            <a:ext cx="9605809" cy="129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028700" y="3651177"/>
            <a:ext cx="8101703" cy="525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5" lvl="1" indent="-485768" algn="l">
              <a:lnSpc>
                <a:spcPts val="4634"/>
              </a:lnSpc>
              <a:buFont typeface="Arial"/>
              <a:buChar char="•"/>
            </a:pPr>
            <a:r>
              <a:rPr lang="en-US" sz="4499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GA</a:t>
            </a: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+ LightGBM outperformed the baseline models.</a:t>
            </a:r>
          </a:p>
          <a:p>
            <a:pPr marL="971535" lvl="1" indent="-485768" algn="l">
              <a:lnSpc>
                <a:spcPts val="4634"/>
              </a:lnSpc>
              <a:buFont typeface="Arial"/>
              <a:buChar char="•"/>
            </a:pP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COVID-19 vaccine features were considered highly important.</a:t>
            </a:r>
          </a:p>
          <a:p>
            <a:pPr marL="971535" lvl="1" indent="-485768" algn="l">
              <a:lnSpc>
                <a:spcPts val="4634"/>
              </a:lnSpc>
              <a:buFont typeface="Arial"/>
              <a:buChar char="•"/>
            </a:pP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Directional accuracy exceeds the random guess criterion.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5564557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9817341" y="-2529673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9797153" y="2116666"/>
            <a:ext cx="7462147" cy="6053667"/>
          </a:xfrm>
          <a:custGeom>
            <a:avLst/>
            <a:gdLst/>
            <a:ahLst/>
            <a:cxnLst/>
            <a:rect l="l" t="t" r="r" b="b"/>
            <a:pathLst>
              <a:path w="7462147" h="6053667">
                <a:moveTo>
                  <a:pt x="0" y="0"/>
                </a:moveTo>
                <a:lnTo>
                  <a:pt x="7462147" y="0"/>
                </a:lnTo>
                <a:lnTo>
                  <a:pt x="7462147" y="6053668"/>
                </a:lnTo>
                <a:lnTo>
                  <a:pt x="0" y="6053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9797153" y="5408539"/>
            <a:ext cx="2836712" cy="2813286"/>
          </a:xfrm>
          <a:custGeom>
            <a:avLst/>
            <a:gdLst/>
            <a:ahLst/>
            <a:cxnLst/>
            <a:rect l="l" t="t" r="r" b="b"/>
            <a:pathLst>
              <a:path w="2836712" h="2813286">
                <a:moveTo>
                  <a:pt x="0" y="0"/>
                </a:moveTo>
                <a:lnTo>
                  <a:pt x="2836711" y="0"/>
                </a:lnTo>
                <a:lnTo>
                  <a:pt x="2836711" y="2813285"/>
                </a:lnTo>
                <a:lnTo>
                  <a:pt x="0" y="2813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2110" y="615239"/>
            <a:ext cx="9605809" cy="251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Interpretation &amp; Implications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-4303859" y="-3369069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8344463" y="3831475"/>
            <a:ext cx="8351678" cy="506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l">
              <a:lnSpc>
                <a:spcPts val="3604"/>
              </a:lnSpc>
              <a:buFont typeface="Arial"/>
              <a:buChar char="•"/>
            </a:pPr>
            <a:r>
              <a:rPr lang="en-US" sz="3499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Pand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emic-related macrohealth parameters have prognostic value for BTC.</a:t>
            </a:r>
          </a:p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Non-financial signals can work with standard technical indicators.</a:t>
            </a:r>
          </a:p>
          <a:p>
            <a:pPr marL="755641" lvl="1" indent="-377820" algn="l">
              <a:lnSpc>
                <a:spcPts val="3604"/>
              </a:lnSpc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Investors may profit from monitoring health data during a crisis.</a:t>
            </a:r>
          </a:p>
          <a:p>
            <a:pPr marL="755641" lvl="1" indent="-377820" algn="l">
              <a:lnSpc>
                <a:spcPts val="3604"/>
              </a:lnSpc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Portfolio risk management can take into account pandemic signs.</a:t>
            </a:r>
          </a:p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Potential for real-time dashboards that incorporate such signals. </a:t>
            </a:r>
          </a:p>
        </p:txBody>
      </p:sp>
      <p:sp>
        <p:nvSpPr>
          <p:cNvPr id="5" name="Freeform 5"/>
          <p:cNvSpPr/>
          <p:nvPr/>
        </p:nvSpPr>
        <p:spPr>
          <a:xfrm>
            <a:off x="13116855" y="2745107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9" y="0"/>
                </a:lnTo>
                <a:lnTo>
                  <a:pt x="9982129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5879698" y="-3369069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 flipV="1">
            <a:off x="11833647" y="198366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12548545" y="8303338"/>
                </a:moveTo>
                <a:lnTo>
                  <a:pt x="0" y="8303338"/>
                </a:lnTo>
                <a:lnTo>
                  <a:pt x="0" y="0"/>
                </a:lnTo>
                <a:lnTo>
                  <a:pt x="12548545" y="0"/>
                </a:lnTo>
                <a:lnTo>
                  <a:pt x="12548545" y="8303338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394575" y="2498260"/>
            <a:ext cx="6857315" cy="6061866"/>
          </a:xfrm>
          <a:custGeom>
            <a:avLst/>
            <a:gdLst/>
            <a:ahLst/>
            <a:cxnLst/>
            <a:rect l="l" t="t" r="r" b="b"/>
            <a:pathLst>
              <a:path w="6857315" h="6061866">
                <a:moveTo>
                  <a:pt x="6857314" y="0"/>
                </a:moveTo>
                <a:lnTo>
                  <a:pt x="0" y="0"/>
                </a:lnTo>
                <a:lnTo>
                  <a:pt x="0" y="6061866"/>
                </a:lnTo>
                <a:lnTo>
                  <a:pt x="6857314" y="6061866"/>
                </a:lnTo>
                <a:lnTo>
                  <a:pt x="685731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7737145" y="3252540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8303338"/>
                </a:moveTo>
                <a:lnTo>
                  <a:pt x="12548545" y="8303338"/>
                </a:lnTo>
                <a:lnTo>
                  <a:pt x="12548545" y="0"/>
                </a:lnTo>
                <a:lnTo>
                  <a:pt x="0" y="0"/>
                </a:lnTo>
                <a:lnTo>
                  <a:pt x="0" y="8303338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8366973" y="1380410"/>
            <a:ext cx="9605809" cy="129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Limitations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-1108305" y="-3613022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flipH="1" flipV="1">
            <a:off x="11599410" y="3111791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9982129" y="9982129"/>
                </a:moveTo>
                <a:lnTo>
                  <a:pt x="0" y="9982129"/>
                </a:lnTo>
                <a:lnTo>
                  <a:pt x="0" y="0"/>
                </a:lnTo>
                <a:lnTo>
                  <a:pt x="9982129" y="0"/>
                </a:lnTo>
                <a:lnTo>
                  <a:pt x="9982129" y="99821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4406219" y="-3438630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88533" y="3816725"/>
            <a:ext cx="7148612" cy="6013770"/>
          </a:xfrm>
          <a:custGeom>
            <a:avLst/>
            <a:gdLst/>
            <a:ahLst/>
            <a:cxnLst/>
            <a:rect l="l" t="t" r="r" b="b"/>
            <a:pathLst>
              <a:path w="7148612" h="6013770">
                <a:moveTo>
                  <a:pt x="0" y="0"/>
                </a:moveTo>
                <a:lnTo>
                  <a:pt x="7148612" y="0"/>
                </a:lnTo>
                <a:lnTo>
                  <a:pt x="7148612" y="6013769"/>
                </a:lnTo>
                <a:lnTo>
                  <a:pt x="0" y="6013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8524543" y="3883400"/>
            <a:ext cx="7113626" cy="46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5" lvl="1" indent="-485768" algn="l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4499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COVID-sp</a:t>
            </a: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ecific — performance outside pandemic uncertain.</a:t>
            </a:r>
          </a:p>
          <a:p>
            <a:pPr marL="971535" lvl="1" indent="-485768" algn="l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variability due to inconsistent reporting.</a:t>
            </a:r>
          </a:p>
          <a:p>
            <a:pPr marL="971535" lvl="1" indent="-485768" algn="l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4499" u="none" strike="noStrike" spc="-15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 complexity may reduce interpretability.</a:t>
            </a:r>
          </a:p>
          <a:p>
            <a:pPr marL="0" lvl="0" indent="0" algn="l">
              <a:lnSpc>
                <a:spcPts val="4634"/>
              </a:lnSpc>
              <a:spcBef>
                <a:spcPct val="0"/>
              </a:spcBef>
            </a:pPr>
            <a:endParaRPr lang="en-US" sz="4499" u="none" strike="noStrike" spc="-157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34982" y="1608116"/>
            <a:ext cx="8165167" cy="197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What’s Next: Ethereum Case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-4169671" y="-3369069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9" y="0"/>
                </a:lnTo>
                <a:lnTo>
                  <a:pt x="9982129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8977988" y="3921515"/>
            <a:ext cx="7113626" cy="506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Apply sa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 GA + LightGBM methodology to Ethereum (ETH) returns.</a:t>
            </a:r>
          </a:p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Compare BTC vs ETH model performance.</a:t>
            </a:r>
          </a:p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Identify similarities &amp; differences in feature importance.</a:t>
            </a:r>
          </a:p>
          <a:p>
            <a:pPr marL="755641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Assess robustness across different crypto assets.</a:t>
            </a:r>
          </a:p>
          <a:p>
            <a:pPr marL="0" lvl="0" indent="0" algn="l">
              <a:lnSpc>
                <a:spcPts val="3604"/>
              </a:lnSpc>
              <a:spcBef>
                <a:spcPct val="0"/>
              </a:spcBef>
            </a:pPr>
            <a:endParaRPr lang="en-US" sz="3499" u="none" strike="noStrike" spc="-12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103943" y="1779566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6937670" y="-4991064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4521939" y="4477424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5610875" y="6613060"/>
            <a:ext cx="3267577" cy="3267577"/>
          </a:xfrm>
          <a:custGeom>
            <a:avLst/>
            <a:gdLst/>
            <a:ahLst/>
            <a:cxnLst/>
            <a:rect l="l" t="t" r="r" b="b"/>
            <a:pathLst>
              <a:path w="3267577" h="3267577">
                <a:moveTo>
                  <a:pt x="0" y="0"/>
                </a:moveTo>
                <a:lnTo>
                  <a:pt x="3267577" y="0"/>
                </a:lnTo>
                <a:lnTo>
                  <a:pt x="3267577" y="3267577"/>
                </a:lnTo>
                <a:lnTo>
                  <a:pt x="0" y="3267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2478980">
            <a:off x="2814296" y="3907332"/>
            <a:ext cx="3747136" cy="3747136"/>
          </a:xfrm>
          <a:custGeom>
            <a:avLst/>
            <a:gdLst/>
            <a:ahLst/>
            <a:cxnLst/>
            <a:rect l="l" t="t" r="r" b="b"/>
            <a:pathLst>
              <a:path w="3747136" h="3747136">
                <a:moveTo>
                  <a:pt x="0" y="0"/>
                </a:moveTo>
                <a:lnTo>
                  <a:pt x="3747136" y="0"/>
                </a:lnTo>
                <a:lnTo>
                  <a:pt x="3747136" y="3747137"/>
                </a:lnTo>
                <a:lnTo>
                  <a:pt x="0" y="37471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0" y="10793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64557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9817341" y="-2529673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989440" y="3175600"/>
            <a:ext cx="14309120" cy="3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11"/>
              </a:lnSpc>
            </a:pPr>
            <a:r>
              <a:rPr lang="en-US" sz="19508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18993"/>
            <a:ext cx="8421447" cy="134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Background</a:t>
            </a:r>
          </a:p>
        </p:txBody>
      </p:sp>
      <p:sp>
        <p:nvSpPr>
          <p:cNvPr id="3" name="Freeform 3"/>
          <p:cNvSpPr/>
          <p:nvPr/>
        </p:nvSpPr>
        <p:spPr>
          <a:xfrm>
            <a:off x="9450147" y="-3579959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028700" y="5038689"/>
            <a:ext cx="10431874" cy="415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4119"/>
              </a:lnSpc>
              <a:buFont typeface="Arial"/>
              <a:buChar char="•"/>
            </a:pP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COVID-19 caused extreme volatility in global financial markets, including cryptocurrency.</a:t>
            </a:r>
          </a:p>
          <a:p>
            <a:pPr marL="863595" lvl="1" indent="-431797" algn="l">
              <a:lnSpc>
                <a:spcPts val="4119"/>
              </a:lnSpc>
              <a:buFont typeface="Arial"/>
              <a:buChar char="•"/>
            </a:pP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Bitcoin (BTC), the largest cryptocurrency, experienced erratic price swings.</a:t>
            </a:r>
          </a:p>
          <a:p>
            <a:pPr marL="863595" lvl="1" indent="-431797" algn="l">
              <a:lnSpc>
                <a:spcPts val="4119"/>
              </a:lnSpc>
              <a:buFont typeface="Arial"/>
              <a:buChar char="•"/>
            </a:pPr>
            <a:r>
              <a:rPr lang="en-US" sz="3999" u="none" strike="noStrike" spc="-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Public health measurements (such as vaccination rates) may have an impact on investor mood and Bitcoin returns. </a:t>
            </a:r>
          </a:p>
        </p:txBody>
      </p:sp>
      <p:sp>
        <p:nvSpPr>
          <p:cNvPr id="7" name="Freeform 7"/>
          <p:cNvSpPr/>
          <p:nvPr/>
        </p:nvSpPr>
        <p:spPr>
          <a:xfrm>
            <a:off x="-5784104" y="3698419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801460" y="4598801"/>
            <a:ext cx="4562782" cy="4114800"/>
          </a:xfrm>
          <a:custGeom>
            <a:avLst/>
            <a:gdLst/>
            <a:ahLst/>
            <a:cxnLst/>
            <a:rect l="l" t="t" r="r" b="b"/>
            <a:pathLst>
              <a:path w="4562782" h="4114800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98451" y="2661609"/>
            <a:ext cx="2721698" cy="3005891"/>
          </a:xfrm>
          <a:custGeom>
            <a:avLst/>
            <a:gdLst/>
            <a:ahLst/>
            <a:cxnLst/>
            <a:rect l="l" t="t" r="r" b="b"/>
            <a:pathLst>
              <a:path w="2721698" h="3005891">
                <a:moveTo>
                  <a:pt x="0" y="0"/>
                </a:moveTo>
                <a:lnTo>
                  <a:pt x="2721698" y="0"/>
                </a:lnTo>
                <a:lnTo>
                  <a:pt x="2721698" y="3005891"/>
                </a:lnTo>
                <a:lnTo>
                  <a:pt x="0" y="30058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2615" y="-2529673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8902615" y="2593524"/>
            <a:ext cx="8421447" cy="110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Research Objective</a:t>
            </a:r>
          </a:p>
        </p:txBody>
      </p:sp>
      <p:sp>
        <p:nvSpPr>
          <p:cNvPr id="4" name="Freeform 4"/>
          <p:cNvSpPr/>
          <p:nvPr/>
        </p:nvSpPr>
        <p:spPr>
          <a:xfrm>
            <a:off x="14039767" y="-5603733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9" y="0"/>
                </a:lnTo>
                <a:lnTo>
                  <a:pt x="9982129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5784104" y="3698419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8902615" y="4238659"/>
            <a:ext cx="8788641" cy="278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3604"/>
              </a:lnSpc>
              <a:buFont typeface="Arial"/>
              <a:buChar char="•"/>
            </a:pPr>
            <a:r>
              <a:rPr lang="en-US" sz="3499" b="1" spc="-12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</a:t>
            </a:r>
            <a:r>
              <a:rPr lang="en-US" sz="3499" b="1" u="none" strike="noStrike" spc="-12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 question: 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Can COVID-19 characteristics help Bitcoin return forecasting?</a:t>
            </a:r>
          </a:p>
          <a:p>
            <a:pPr marL="755647" lvl="1" indent="-377824" algn="l">
              <a:lnSpc>
                <a:spcPts val="3604"/>
              </a:lnSpc>
              <a:buFont typeface="Arial"/>
              <a:buChar char="•"/>
            </a:pPr>
            <a:r>
              <a:rPr lang="en-US" sz="3499" b="1" u="none" strike="noStrike" spc="-12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Goal: 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Combine pandemic indicators with market data for better prediction accuracy. </a:t>
            </a:r>
          </a:p>
        </p:txBody>
      </p:sp>
      <p:sp>
        <p:nvSpPr>
          <p:cNvPr id="8" name="Freeform 8"/>
          <p:cNvSpPr/>
          <p:nvPr/>
        </p:nvSpPr>
        <p:spPr>
          <a:xfrm>
            <a:off x="860306" y="1845503"/>
            <a:ext cx="6177134" cy="5065786"/>
          </a:xfrm>
          <a:custGeom>
            <a:avLst/>
            <a:gdLst/>
            <a:ahLst/>
            <a:cxnLst/>
            <a:rect l="l" t="t" r="r" b="b"/>
            <a:pathLst>
              <a:path w="6177134" h="5065786">
                <a:moveTo>
                  <a:pt x="0" y="0"/>
                </a:moveTo>
                <a:lnTo>
                  <a:pt x="6177134" y="0"/>
                </a:lnTo>
                <a:lnTo>
                  <a:pt x="6177134" y="5065785"/>
                </a:lnTo>
                <a:lnTo>
                  <a:pt x="0" y="50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089132" y="5381079"/>
            <a:ext cx="5097092" cy="3060418"/>
          </a:xfrm>
          <a:custGeom>
            <a:avLst/>
            <a:gdLst/>
            <a:ahLst/>
            <a:cxnLst/>
            <a:rect l="l" t="t" r="r" b="b"/>
            <a:pathLst>
              <a:path w="5097092" h="3060418">
                <a:moveTo>
                  <a:pt x="0" y="0"/>
                </a:moveTo>
                <a:lnTo>
                  <a:pt x="5097092" y="0"/>
                </a:lnTo>
                <a:lnTo>
                  <a:pt x="5097092" y="3060418"/>
                </a:lnTo>
                <a:lnTo>
                  <a:pt x="0" y="3060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30264"/>
            <a:ext cx="9137739" cy="13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Stakeholders</a:t>
            </a:r>
          </a:p>
        </p:txBody>
      </p:sp>
      <p:sp>
        <p:nvSpPr>
          <p:cNvPr id="3" name="Freeform 3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3255064"/>
            <a:ext cx="9137739" cy="50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4016"/>
              </a:lnSpc>
              <a:buFont typeface="Arial"/>
              <a:buChar char="•"/>
            </a:pPr>
            <a:r>
              <a:rPr lang="en-US" sz="3899" spc="-1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3899" u="none" strike="noStrike" spc="-1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rypto traders and investors should adjust their positions based on macroeconomic cues.</a:t>
            </a:r>
          </a:p>
          <a:p>
            <a:pPr marL="842008" lvl="1" indent="-421004" algn="l">
              <a:lnSpc>
                <a:spcPts val="4016"/>
              </a:lnSpc>
              <a:buFont typeface="Arial"/>
              <a:buChar char="•"/>
            </a:pPr>
            <a:r>
              <a:rPr lang="en-US" sz="3899" u="none" strike="noStrike" spc="-1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Financial analysts should understand the external forces that influence Bitcoin prices.</a:t>
            </a:r>
          </a:p>
          <a:p>
            <a:pPr marL="842008" lvl="1" indent="-421004" algn="l">
              <a:lnSpc>
                <a:spcPts val="4016"/>
              </a:lnSpc>
              <a:buFont typeface="Arial"/>
              <a:buChar char="•"/>
            </a:pPr>
            <a:r>
              <a:rPr lang="en-US" sz="3899" u="none" strike="noStrike" spc="-1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Portfolio managers should strengthen crisis-period investment methods.</a:t>
            </a:r>
          </a:p>
          <a:p>
            <a:pPr marL="842008" lvl="1" indent="-421004" algn="l">
              <a:lnSpc>
                <a:spcPts val="4016"/>
              </a:lnSpc>
              <a:buFont typeface="Arial"/>
              <a:buChar char="•"/>
            </a:pPr>
            <a:r>
              <a:rPr lang="en-US" sz="3899" u="none" strike="noStrike" spc="-1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Data Scientists: Incorporate non-financial data into predictive models. </a:t>
            </a:r>
          </a:p>
        </p:txBody>
      </p:sp>
      <p:sp>
        <p:nvSpPr>
          <p:cNvPr id="6" name="Freeform 6"/>
          <p:cNvSpPr/>
          <p:nvPr/>
        </p:nvSpPr>
        <p:spPr>
          <a:xfrm>
            <a:off x="-5245573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6" y="0"/>
                </a:lnTo>
                <a:lnTo>
                  <a:pt x="12548546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9144000" y="-3312273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0708026" y="1658864"/>
            <a:ext cx="8034147" cy="82296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8034147" y="0"/>
                </a:moveTo>
                <a:lnTo>
                  <a:pt x="0" y="0"/>
                </a:lnTo>
                <a:lnTo>
                  <a:pt x="0" y="8229600"/>
                </a:lnTo>
                <a:lnTo>
                  <a:pt x="8034147" y="8229600"/>
                </a:lnTo>
                <a:lnTo>
                  <a:pt x="803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634509" y="-407722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9798291" y="1569908"/>
            <a:ext cx="1125478" cy="11254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A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27845" y="1865717"/>
            <a:ext cx="466370" cy="570008"/>
          </a:xfrm>
          <a:custGeom>
            <a:avLst/>
            <a:gdLst/>
            <a:ahLst/>
            <a:cxnLst/>
            <a:rect l="l" t="t" r="r" b="b"/>
            <a:pathLst>
              <a:path w="466370" h="570008">
                <a:moveTo>
                  <a:pt x="0" y="0"/>
                </a:moveTo>
                <a:lnTo>
                  <a:pt x="466370" y="0"/>
                </a:lnTo>
                <a:lnTo>
                  <a:pt x="466370" y="570008"/>
                </a:lnTo>
                <a:lnTo>
                  <a:pt x="0" y="570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9817341" y="3200211"/>
            <a:ext cx="1125478" cy="11254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A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1065" y="6744053"/>
            <a:ext cx="1125478" cy="11254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A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179046" y="7059441"/>
            <a:ext cx="469517" cy="494701"/>
          </a:xfrm>
          <a:custGeom>
            <a:avLst/>
            <a:gdLst/>
            <a:ahLst/>
            <a:cxnLst/>
            <a:rect l="l" t="t" r="r" b="b"/>
            <a:pathLst>
              <a:path w="469517" h="494701">
                <a:moveTo>
                  <a:pt x="0" y="0"/>
                </a:moveTo>
                <a:lnTo>
                  <a:pt x="469517" y="0"/>
                </a:lnTo>
                <a:lnTo>
                  <a:pt x="469517" y="494702"/>
                </a:lnTo>
                <a:lnTo>
                  <a:pt x="0" y="494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0083756" y="3487166"/>
            <a:ext cx="592649" cy="551568"/>
          </a:xfrm>
          <a:custGeom>
            <a:avLst/>
            <a:gdLst/>
            <a:ahLst/>
            <a:cxnLst/>
            <a:rect l="l" t="t" r="r" b="b"/>
            <a:pathLst>
              <a:path w="592649" h="551568">
                <a:moveTo>
                  <a:pt x="0" y="0"/>
                </a:moveTo>
                <a:lnTo>
                  <a:pt x="592649" y="0"/>
                </a:lnTo>
                <a:lnTo>
                  <a:pt x="592649" y="551568"/>
                </a:lnTo>
                <a:lnTo>
                  <a:pt x="0" y="551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009650" y="2442969"/>
            <a:ext cx="8788641" cy="146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Sources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9650" y="4271769"/>
            <a:ext cx="8115300" cy="3019741"/>
            <a:chOff x="0" y="0"/>
            <a:chExt cx="2413930" cy="8982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13931" cy="898235"/>
            </a:xfrm>
            <a:custGeom>
              <a:avLst/>
              <a:gdLst/>
              <a:ahLst/>
              <a:cxnLst/>
              <a:rect l="l" t="t" r="r" b="b"/>
              <a:pathLst>
                <a:path w="2413931" h="898235">
                  <a:moveTo>
                    <a:pt x="0" y="0"/>
                  </a:moveTo>
                  <a:lnTo>
                    <a:pt x="2413931" y="0"/>
                  </a:lnTo>
                  <a:lnTo>
                    <a:pt x="2413931" y="898235"/>
                  </a:lnTo>
                  <a:lnTo>
                    <a:pt x="0" y="898235"/>
                  </a:lnTo>
                  <a:close/>
                </a:path>
              </a:pathLst>
            </a:custGeom>
            <a:blipFill>
              <a:blip r:embed="rId13"/>
              <a:stretch>
                <a:fillRect t="-26874" b="-5228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0" name="Freeform 20"/>
          <p:cNvSpPr/>
          <p:nvPr/>
        </p:nvSpPr>
        <p:spPr>
          <a:xfrm>
            <a:off x="-5662442" y="3851587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11228569" y="1608008"/>
            <a:ext cx="4686951" cy="95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4"/>
              </a:lnSpc>
              <a:spcBef>
                <a:spcPct val="0"/>
              </a:spcBef>
            </a:pPr>
            <a:r>
              <a:rPr lang="en-US" sz="3499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itcoin Data: Daily log returns.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28569" y="3274252"/>
            <a:ext cx="6667835" cy="323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4"/>
              </a:lnSpc>
              <a:spcBef>
                <a:spcPct val="0"/>
              </a:spcBef>
            </a:pPr>
            <a:r>
              <a:rPr lang="en-US" sz="3499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COVID-19 Da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ta: From Our World in Data.</a:t>
            </a:r>
          </a:p>
          <a:p>
            <a:pPr marL="755639" lvl="1" indent="-377820" algn="l">
              <a:lnSpc>
                <a:spcPts val="3604"/>
              </a:lnSpc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Vaccination rates &amp; booster doses.</a:t>
            </a:r>
          </a:p>
          <a:p>
            <a:pPr marL="755639" lvl="1" indent="-377820" algn="l">
              <a:lnSpc>
                <a:spcPts val="3604"/>
              </a:lnSpc>
              <a:spcBef>
                <a:spcPct val="0"/>
              </a:spcBef>
              <a:buFont typeface="Arial"/>
              <a:buChar char="•"/>
            </a:pP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Case counts &amp; death statistics.</a:t>
            </a:r>
          </a:p>
          <a:p>
            <a:pPr marL="0" lvl="0" indent="0" algn="l">
              <a:lnSpc>
                <a:spcPts val="3604"/>
              </a:lnSpc>
              <a:spcBef>
                <a:spcPct val="0"/>
              </a:spcBef>
            </a:pPr>
            <a:endParaRPr lang="en-US" sz="3499" u="none" strike="noStrike" spc="-12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16692" y="6782153"/>
            <a:ext cx="6076332" cy="140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4"/>
              </a:lnSpc>
              <a:spcBef>
                <a:spcPct val="0"/>
              </a:spcBef>
            </a:pPr>
            <a:r>
              <a:rPr lang="en-US" sz="3499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Timeframe: Pandemic p</a:t>
            </a:r>
            <a:r>
              <a:rPr lang="en-US" sz="3499" u="none" strike="noStrike" spc="-1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eriod under study (December 2020 – June 2022)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45573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6" y="0"/>
                </a:lnTo>
                <a:lnTo>
                  <a:pt x="12548546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1406813"/>
            <a:ext cx="9605809" cy="129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Feature 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32127"/>
            <a:ext cx="8447827" cy="288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3810"/>
              </a:lnSpc>
              <a:spcBef>
                <a:spcPct val="0"/>
              </a:spcBef>
              <a:buFont typeface="Arial"/>
              <a:buChar char="•"/>
            </a:pPr>
            <a:r>
              <a:rPr lang="en-US" sz="3699" spc="-1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3699" u="none" strike="noStrike" spc="-1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olling statistics (14-day mean, median, range).</a:t>
            </a:r>
          </a:p>
          <a:p>
            <a:pPr marL="798829" lvl="1" indent="-399415" algn="l">
              <a:lnSpc>
                <a:spcPts val="3810"/>
              </a:lnSpc>
              <a:spcBef>
                <a:spcPct val="0"/>
              </a:spcBef>
              <a:buFont typeface="Arial"/>
              <a:buChar char="•"/>
            </a:pPr>
            <a:r>
              <a:rPr lang="en-US" sz="3699" u="none" strike="noStrike" spc="-1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Day-to-day difference calculations.</a:t>
            </a:r>
          </a:p>
          <a:p>
            <a:pPr marL="798829" lvl="1" indent="-399415" algn="l">
              <a:lnSpc>
                <a:spcPts val="3810"/>
              </a:lnSpc>
              <a:spcBef>
                <a:spcPct val="0"/>
              </a:spcBef>
              <a:buFont typeface="Arial"/>
              <a:buChar char="•"/>
            </a:pPr>
            <a:r>
              <a:rPr lang="en-US" sz="3699" u="none" strike="noStrike" spc="-1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Combined market &amp; pandemic features into unified dataset.</a:t>
            </a:r>
          </a:p>
          <a:p>
            <a:pPr marL="0" lvl="0" indent="0" algn="l">
              <a:lnSpc>
                <a:spcPts val="3810"/>
              </a:lnSpc>
              <a:spcBef>
                <a:spcPct val="0"/>
              </a:spcBef>
            </a:pPr>
            <a:endParaRPr lang="en-US" sz="3699" u="none" strike="noStrike" spc="-129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39047" y="-2922839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370770" y="2363750"/>
            <a:ext cx="6640920" cy="5254628"/>
          </a:xfrm>
          <a:custGeom>
            <a:avLst/>
            <a:gdLst/>
            <a:ahLst/>
            <a:cxnLst/>
            <a:rect l="l" t="t" r="r" b="b"/>
            <a:pathLst>
              <a:path w="6640920" h="5254628">
                <a:moveTo>
                  <a:pt x="0" y="0"/>
                </a:moveTo>
                <a:lnTo>
                  <a:pt x="6640920" y="0"/>
                </a:lnTo>
                <a:lnTo>
                  <a:pt x="6640920" y="5254628"/>
                </a:lnTo>
                <a:lnTo>
                  <a:pt x="0" y="5254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0370770" y="5513166"/>
            <a:ext cx="3630880" cy="2617259"/>
          </a:xfrm>
          <a:custGeom>
            <a:avLst/>
            <a:gdLst/>
            <a:ahLst/>
            <a:cxnLst/>
            <a:rect l="l" t="t" r="r" b="b"/>
            <a:pathLst>
              <a:path w="3630880" h="2617259">
                <a:moveTo>
                  <a:pt x="0" y="0"/>
                </a:moveTo>
                <a:lnTo>
                  <a:pt x="3630880" y="0"/>
                </a:lnTo>
                <a:lnTo>
                  <a:pt x="3630880" y="2617259"/>
                </a:lnTo>
                <a:lnTo>
                  <a:pt x="0" y="2617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5245573" y="3718258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6" y="0"/>
                </a:lnTo>
                <a:lnTo>
                  <a:pt x="12548546" y="8303337"/>
                </a:lnTo>
                <a:lnTo>
                  <a:pt x="0" y="830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144000" y="-277266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9691255" y="1577059"/>
            <a:ext cx="7568045" cy="7132883"/>
          </a:xfrm>
          <a:custGeom>
            <a:avLst/>
            <a:gdLst/>
            <a:ahLst/>
            <a:cxnLst/>
            <a:rect l="l" t="t" r="r" b="b"/>
            <a:pathLst>
              <a:path w="7568045" h="7132883">
                <a:moveTo>
                  <a:pt x="0" y="0"/>
                </a:moveTo>
                <a:lnTo>
                  <a:pt x="7568045" y="0"/>
                </a:lnTo>
                <a:lnTo>
                  <a:pt x="7568045" y="7132882"/>
                </a:lnTo>
                <a:lnTo>
                  <a:pt x="0" y="713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1386559"/>
            <a:ext cx="8662555" cy="110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Methodology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24362"/>
            <a:ext cx="7113626" cy="40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l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-11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Preprocess</a:t>
            </a:r>
            <a:r>
              <a:rPr lang="en-US" sz="3399" u="none" strike="noStrike" spc="-11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ing BTC &amp; COVID-19 data.</a:t>
            </a:r>
          </a:p>
          <a:p>
            <a:pPr marL="734051" lvl="1" indent="-367026" algn="l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 spc="-11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Feature Selection via Genetic Algorithm (GA).</a:t>
            </a:r>
          </a:p>
          <a:p>
            <a:pPr marL="734051" lvl="1" indent="-367026" algn="l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 spc="-11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Modeling with LightGBM regressor.</a:t>
            </a:r>
          </a:p>
          <a:p>
            <a:pPr marL="734051" lvl="1" indent="-367026" algn="l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 spc="-11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with both statistical &amp; financial metrics.</a:t>
            </a:r>
          </a:p>
          <a:p>
            <a:pPr marL="0" lvl="0" indent="0" algn="l">
              <a:lnSpc>
                <a:spcPts val="4016"/>
              </a:lnSpc>
              <a:spcBef>
                <a:spcPct val="0"/>
              </a:spcBef>
            </a:pPr>
            <a:endParaRPr lang="en-US" sz="3399" u="none" strike="noStrike" spc="-118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71631"/>
            <a:ext cx="7743907" cy="100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Genetic Algorithm Role</a:t>
            </a:r>
          </a:p>
        </p:txBody>
      </p:sp>
      <p:sp>
        <p:nvSpPr>
          <p:cNvPr id="3" name="Freeform 3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5628835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9817341" y="-3073017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91440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958" b="-2395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028700" y="3529473"/>
            <a:ext cx="7743907" cy="484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7" lvl="1" indent="-453384" algn="l">
              <a:lnSpc>
                <a:spcPts val="4325"/>
              </a:lnSpc>
              <a:spcBef>
                <a:spcPct val="0"/>
              </a:spcBef>
              <a:buFont typeface="Arial"/>
              <a:buChar char="•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Selects optimal subset of features.</a:t>
            </a:r>
          </a:p>
          <a:p>
            <a:pPr marL="906767" lvl="1" indent="-453384" algn="l">
              <a:lnSpc>
                <a:spcPts val="4325"/>
              </a:lnSpc>
              <a:spcBef>
                <a:spcPct val="0"/>
              </a:spcBef>
              <a:buFont typeface="Arial"/>
              <a:buChar char="•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Tunes key hyperparameters:</a:t>
            </a:r>
          </a:p>
          <a:p>
            <a:pPr marL="1813534" lvl="2" indent="-604511" algn="l">
              <a:lnSpc>
                <a:spcPts val="4325"/>
              </a:lnSpc>
              <a:buFont typeface="Arial"/>
              <a:buChar char="⚬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Learning rate</a:t>
            </a:r>
          </a:p>
          <a:p>
            <a:pPr marL="1813534" lvl="2" indent="-604511" algn="l">
              <a:lnSpc>
                <a:spcPts val="4325"/>
              </a:lnSpc>
              <a:buFont typeface="Arial"/>
              <a:buChar char="⚬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Number of leaves</a:t>
            </a:r>
          </a:p>
          <a:p>
            <a:pPr marL="1813534" lvl="2" indent="-604511" algn="l">
              <a:lnSpc>
                <a:spcPts val="4325"/>
              </a:lnSpc>
              <a:buFont typeface="Arial"/>
              <a:buChar char="⚬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Maximum depth</a:t>
            </a:r>
          </a:p>
          <a:p>
            <a:pPr marL="906767" lvl="1" indent="-453384" algn="l">
              <a:lnSpc>
                <a:spcPts val="4325"/>
              </a:lnSpc>
              <a:buFont typeface="Arial"/>
              <a:buChar char="•"/>
            </a:pPr>
            <a:r>
              <a:rPr lang="en-US" sz="4199" u="none" strike="noStrike" spc="-14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Balances accuracy with model complexity.</a:t>
            </a:r>
          </a:p>
          <a:p>
            <a:pPr marL="0" lvl="0" indent="0" algn="l">
              <a:lnSpc>
                <a:spcPts val="3810"/>
              </a:lnSpc>
              <a:spcBef>
                <a:spcPct val="0"/>
              </a:spcBef>
            </a:pPr>
            <a:endParaRPr lang="en-US" sz="4199" u="none" strike="noStrike" spc="-14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45573" y="3584502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6" y="0"/>
                </a:lnTo>
                <a:lnTo>
                  <a:pt x="12548546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700" y="1744463"/>
            <a:ext cx="9605809" cy="127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Evaluation Metrics</a:t>
            </a:r>
          </a:p>
        </p:txBody>
      </p:sp>
      <p:sp>
        <p:nvSpPr>
          <p:cNvPr id="4" name="Freeform 4"/>
          <p:cNvSpPr/>
          <p:nvPr/>
        </p:nvSpPr>
        <p:spPr>
          <a:xfrm>
            <a:off x="9144000" y="-2722710"/>
            <a:ext cx="12548545" cy="8303338"/>
          </a:xfrm>
          <a:custGeom>
            <a:avLst/>
            <a:gdLst/>
            <a:ahLst/>
            <a:cxnLst/>
            <a:rect l="l" t="t" r="r" b="b"/>
            <a:pathLst>
              <a:path w="12548545" h="8303338">
                <a:moveTo>
                  <a:pt x="0" y="0"/>
                </a:moveTo>
                <a:lnTo>
                  <a:pt x="12548545" y="0"/>
                </a:lnTo>
                <a:lnTo>
                  <a:pt x="12548545" y="8303338"/>
                </a:lnTo>
                <a:lnTo>
                  <a:pt x="0" y="830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5025052" y="57736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9"/>
                </a:lnTo>
                <a:lnTo>
                  <a:pt x="0" y="9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028700" y="3894951"/>
            <a:ext cx="7113626" cy="453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28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</a:t>
            </a: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atistical:</a:t>
            </a:r>
          </a:p>
          <a:p>
            <a:pPr marL="928357" lvl="1" indent="-464178" algn="l">
              <a:lnSpc>
                <a:spcPts val="4428"/>
              </a:lnSpc>
              <a:spcBef>
                <a:spcPct val="0"/>
              </a:spcBef>
              <a:buFont typeface="Arial"/>
              <a:buChar char="•"/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RMSE, MSE, MAE, MAPE</a:t>
            </a:r>
          </a:p>
          <a:p>
            <a:pPr algn="l">
              <a:lnSpc>
                <a:spcPts val="4428"/>
              </a:lnSpc>
              <a:spcBef>
                <a:spcPct val="0"/>
              </a:spcBef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Financial:</a:t>
            </a:r>
          </a:p>
          <a:p>
            <a:pPr marL="928357" lvl="1" indent="-464178" algn="l">
              <a:lnSpc>
                <a:spcPts val="4428"/>
              </a:lnSpc>
              <a:buFont typeface="Arial"/>
              <a:buChar char="•"/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Sharpe Ratio</a:t>
            </a:r>
          </a:p>
          <a:p>
            <a:pPr marL="928357" lvl="1" indent="-464178" algn="l">
              <a:lnSpc>
                <a:spcPts val="4428"/>
              </a:lnSpc>
              <a:buFont typeface="Arial"/>
              <a:buChar char="•"/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Maximum Drawdown</a:t>
            </a:r>
          </a:p>
          <a:p>
            <a:pPr marL="928357" lvl="1" indent="-464178" algn="l">
              <a:lnSpc>
                <a:spcPts val="4428"/>
              </a:lnSpc>
              <a:buFont typeface="Arial"/>
              <a:buChar char="•"/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Return</a:t>
            </a:r>
          </a:p>
          <a:p>
            <a:pPr marL="928357" lvl="1" indent="-464178" algn="l">
              <a:lnSpc>
                <a:spcPts val="4428"/>
              </a:lnSpc>
              <a:buFont typeface="Arial"/>
              <a:buChar char="•"/>
            </a:pPr>
            <a:r>
              <a:rPr lang="en-US" sz="4299" u="none" strike="noStrike" spc="-15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Directional Accuracy</a:t>
            </a:r>
          </a:p>
          <a:p>
            <a:pPr algn="l">
              <a:lnSpc>
                <a:spcPts val="4428"/>
              </a:lnSpc>
            </a:pPr>
            <a:endParaRPr lang="en-US" sz="4299" u="none" strike="noStrike" spc="-15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296936" y="-4991064"/>
            <a:ext cx="9982129" cy="9982129"/>
          </a:xfrm>
          <a:custGeom>
            <a:avLst/>
            <a:gdLst/>
            <a:ahLst/>
            <a:cxnLst/>
            <a:rect l="l" t="t" r="r" b="b"/>
            <a:pathLst>
              <a:path w="9982129" h="9982129">
                <a:moveTo>
                  <a:pt x="0" y="0"/>
                </a:moveTo>
                <a:lnTo>
                  <a:pt x="9982128" y="0"/>
                </a:lnTo>
                <a:lnTo>
                  <a:pt x="9982128" y="9982128"/>
                </a:lnTo>
                <a:lnTo>
                  <a:pt x="0" y="99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939005" y="1573783"/>
            <a:ext cx="8320295" cy="7139435"/>
            <a:chOff x="0" y="0"/>
            <a:chExt cx="6269228" cy="5379466"/>
          </a:xfrm>
        </p:grpSpPr>
        <p:sp>
          <p:nvSpPr>
            <p:cNvPr id="9" name="Freeform 9"/>
            <p:cNvSpPr/>
            <p:nvPr/>
          </p:nvSpPr>
          <p:spPr>
            <a:xfrm>
              <a:off x="-37338" y="-26924"/>
              <a:ext cx="6306566" cy="5406390"/>
            </a:xfrm>
            <a:custGeom>
              <a:avLst/>
              <a:gdLst/>
              <a:ahLst/>
              <a:cxnLst/>
              <a:rect l="l" t="t" r="r" b="b"/>
              <a:pathLst>
                <a:path w="6306566" h="5406390">
                  <a:moveTo>
                    <a:pt x="6014466" y="5406390"/>
                  </a:moveTo>
                  <a:cubicBezTo>
                    <a:pt x="6175121" y="5406390"/>
                    <a:pt x="6306566" y="5274945"/>
                    <a:pt x="6306566" y="5114290"/>
                  </a:cubicBezTo>
                  <a:lnTo>
                    <a:pt x="6306566" y="264922"/>
                  </a:lnTo>
                  <a:cubicBezTo>
                    <a:pt x="6306566" y="104267"/>
                    <a:pt x="6177915" y="0"/>
                    <a:pt x="6020816" y="33147"/>
                  </a:cubicBezTo>
                  <a:lnTo>
                    <a:pt x="242316" y="1251966"/>
                  </a:lnTo>
                  <a:cubicBezTo>
                    <a:pt x="85090" y="1285113"/>
                    <a:pt x="0" y="1436243"/>
                    <a:pt x="53213" y="1587881"/>
                  </a:cubicBezTo>
                  <a:lnTo>
                    <a:pt x="1295781" y="5130673"/>
                  </a:lnTo>
                  <a:cubicBezTo>
                    <a:pt x="1348994" y="5282311"/>
                    <a:pt x="1523873" y="5406263"/>
                    <a:pt x="1684528" y="5406263"/>
                  </a:cubicBezTo>
                  <a:lnTo>
                    <a:pt x="6014466" y="5406390"/>
                  </a:lnTo>
                  <a:close/>
                </a:path>
              </a:pathLst>
            </a:custGeom>
            <a:blipFill>
              <a:blip r:embed="rId7"/>
              <a:stretch>
                <a:fillRect l="-14395" r="-1439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1168</Words>
  <Application>Microsoft Office PowerPoint</Application>
  <PresentationFormat>Custom</PresentationFormat>
  <Paragraphs>157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Telegraf Bold</vt:lpstr>
      <vt:lpstr>Public Sans Bold</vt:lpstr>
      <vt:lpstr>Public Sans</vt:lpstr>
      <vt:lpstr>Calibri</vt:lpstr>
      <vt:lpstr>Telegraf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Evaluating COVID-19 Feature Contributions to Bitcoin Return Forecasting: Methodology Based on LightGBM and Genetic Optimization Publication Date: July 2025 DOI: 10.48550/arXiv.2508.00078</dc:title>
  <dc:creator>giovanny</dc:creator>
  <cp:lastModifiedBy>Gtheotista</cp:lastModifiedBy>
  <cp:revision>1</cp:revision>
  <dcterms:created xsi:type="dcterms:W3CDTF">2006-08-16T00:00:00Z</dcterms:created>
  <dcterms:modified xsi:type="dcterms:W3CDTF">2025-08-11T08:13:10Z</dcterms:modified>
  <dc:identifier>DAGvjd5gWVM</dc:identifier>
</cp:coreProperties>
</file>